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88" r:id="rId5"/>
    <p:sldId id="260" r:id="rId6"/>
    <p:sldId id="292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80008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12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61C62E-72C0-48A4-94F9-F26128B22809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FFB745-306F-42A4-AF6A-9065A77864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hung_nen_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09600" y="1143000"/>
            <a:ext cx="8348980" cy="1306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vi-VN" sz="5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vi-VN" sz="5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HỌC TẬP</a:t>
            </a:r>
          </a:p>
          <a:p>
            <a:pPr algn="ctr"/>
            <a:r>
              <a:rPr lang="vi-VN" sz="5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4495800"/>
            <a:ext cx="9144000" cy="10147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vi-VN" alt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10. HÓA TRỊ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95525" y="2590981"/>
            <a:ext cx="368681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vi-VN" altLang="en-US" sz="5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 HỌC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3" grpId="0"/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28600" y="13970"/>
            <a:ext cx="8458200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800" b="1" dirty="0">
                <a:solidFill>
                  <a:srgbClr val="0000FF"/>
                </a:solidFill>
              </a:rPr>
              <a:t>I. HÓA TRỊ CỦA MỘT NGUYÊN TỐ ĐƯỢC XÁC ĐỊNH BẰNG CÁCH NÀO?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28600" y="990600"/>
            <a:ext cx="8519795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800" b="1" dirty="0">
                <a:solidFill>
                  <a:srgbClr val="00B050"/>
                </a:solidFill>
              </a:rPr>
              <a:t>HS đọc nội dung trong SGK trang 35, trả lời câu hỏi sau: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838200" y="1905000"/>
            <a:ext cx="765683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tx1"/>
                </a:solidFill>
              </a:rPr>
              <a:t>Người ta quy ước lấy nguyên tố nào làm đơn vị hóa trị? Hóa trị của nguyên tố đó là bao nhiêu?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446" y="1905081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vi-VN" sz="54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5400" b="1" cap="all" spc="0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38"/>
          <p:cNvSpPr txBox="1">
            <a:spLocks noGrp="1" noChangeArrowheads="1"/>
          </p:cNvSpPr>
          <p:nvPr/>
        </p:nvSpPr>
        <p:spPr bwMode="auto">
          <a:xfrm>
            <a:off x="457200" y="1905000"/>
            <a:ext cx="8229600" cy="129159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600" b="1" dirty="0" smtClean="0">
                <a:solidFill>
                  <a:srgbClr val="FF0000"/>
                </a:solidFill>
              </a:rPr>
              <a:t>Hãy </a:t>
            </a:r>
            <a:r>
              <a:rPr lang="vi-VN" altLang="en-US" sz="2600" b="1" dirty="0">
                <a:solidFill>
                  <a:srgbClr val="FF0000"/>
                </a:solidFill>
              </a:rPr>
              <a:t>xác định hóa trị của các nguyên tố Cl, O, N trong các hợp chất sau HCl, H</a:t>
            </a:r>
            <a:r>
              <a:rPr lang="vi-VN" altLang="en-US" sz="2600" b="1" baseline="-25000" dirty="0">
                <a:solidFill>
                  <a:srgbClr val="FF0000"/>
                </a:solidFill>
              </a:rPr>
              <a:t>2</a:t>
            </a:r>
            <a:r>
              <a:rPr lang="vi-VN" altLang="en-US" sz="2600" b="1" dirty="0">
                <a:solidFill>
                  <a:srgbClr val="FF0000"/>
                </a:solidFill>
              </a:rPr>
              <a:t>O, NH</a:t>
            </a:r>
            <a:r>
              <a:rPr lang="vi-VN" altLang="en-US" sz="2600" b="1" baseline="-25000" dirty="0">
                <a:solidFill>
                  <a:srgbClr val="FF0000"/>
                </a:solidFill>
              </a:rPr>
              <a:t>3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? Biết H hóa trị I. Giải thích.</a:t>
            </a:r>
            <a:endParaRPr lang="vi-VN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28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89563"/>
              </p:ext>
            </p:extLst>
          </p:nvPr>
        </p:nvGraphicFramePr>
        <p:xfrm>
          <a:off x="450273" y="3196590"/>
          <a:ext cx="8229600" cy="2472882"/>
        </p:xfrm>
        <a:graphic>
          <a:graphicData uri="http://schemas.openxmlformats.org/drawingml/2006/table">
            <a:tbl>
              <a:tblPr/>
              <a:tblGrid>
                <a:gridCol w="1471295"/>
                <a:gridCol w="2646045"/>
                <a:gridCol w="4112260"/>
              </a:tblGrid>
              <a:tr h="9144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CTHH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S</a:t>
                      </a:r>
                      <a:r>
                        <a:rPr kumimoji="0" lang="vi-VN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ố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nguyên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tử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Hoá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trị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các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nguyên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</a:t>
                      </a:r>
                      <a:r>
                        <a:rPr kumimoji="0" lang="vi-VN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ố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trong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vi-VN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hợp chất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HCl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 H</a:t>
                      </a:r>
                      <a:r>
                        <a:rPr kumimoji="0" lang="en-US" altLang="vi-VN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r>
                        <a:rPr kumimoji="0" lang="en-US" altLang="vi-V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 NH</a:t>
                      </a:r>
                      <a:r>
                        <a:rPr kumimoji="0" lang="en-US" altLang="vi-VN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2" grpId="1"/>
      <p:bldP spid="17" grpId="0"/>
      <p:bldP spid="1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oup 11"/>
          <p:cNvGraphicFramePr>
            <a:graphicFrameLocks noGrp="1"/>
          </p:cNvGraphicFramePr>
          <p:nvPr/>
        </p:nvGraphicFramePr>
        <p:xfrm>
          <a:off x="376457" y="1552600"/>
          <a:ext cx="8229600" cy="2473199"/>
        </p:xfrm>
        <a:graphic>
          <a:graphicData uri="http://schemas.openxmlformats.org/drawingml/2006/table">
            <a:tbl>
              <a:tblPr/>
              <a:tblGrid>
                <a:gridCol w="1600200"/>
                <a:gridCol w="2737485"/>
                <a:gridCol w="3891915"/>
              </a:tblGrid>
              <a:tr h="9144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CTHH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S</a:t>
                      </a:r>
                      <a:r>
                        <a:rPr kumimoji="0" lang="vi-VN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ố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nguyên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tử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Hoá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trị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các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nguyên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</a:t>
                      </a:r>
                      <a:r>
                        <a:rPr kumimoji="0" lang="vi-VN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ố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trong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h</a:t>
                      </a:r>
                      <a:r>
                        <a:rPr kumimoji="0" lang="vi-VN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ợp chất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 </a:t>
                      </a:r>
                      <a:r>
                        <a:rPr kumimoji="0" lang="en-US" altLang="vi-VN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CaO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 CO</a:t>
                      </a:r>
                      <a:r>
                        <a:rPr kumimoji="0" lang="en-US" altLang="vi-VN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 SO</a:t>
                      </a:r>
                      <a:r>
                        <a:rPr kumimoji="0" lang="en-US" altLang="vi-VN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412595" y="99329"/>
            <a:ext cx="8229600" cy="129159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vi-VN"/>
            </a:defPPr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600" b="1" dirty="0" smtClean="0">
                <a:solidFill>
                  <a:srgbClr val="FF0000"/>
                </a:solidFill>
              </a:rPr>
              <a:t>Hãy xác định hóa trị của các nguyên tố Na, Ca, C trong các hợp chất sau CaO</a:t>
            </a:r>
            <a:r>
              <a:rPr lang="vi-VN" altLang="en-US" sz="2600" b="1" smtClean="0">
                <a:solidFill>
                  <a:srgbClr val="FF0000"/>
                </a:solidFill>
              </a:rPr>
              <a:t>, CO</a:t>
            </a:r>
            <a:r>
              <a:rPr lang="vi-VN" altLang="en-US" sz="2600" b="1" baseline="-25000" smtClean="0">
                <a:solidFill>
                  <a:srgbClr val="FF0000"/>
                </a:solidFill>
              </a:rPr>
              <a:t>2</a:t>
            </a:r>
            <a:r>
              <a:rPr lang="vi-VN" altLang="en-US" sz="2600" b="1" smtClean="0">
                <a:solidFill>
                  <a:srgbClr val="FF0000"/>
                </a:solidFill>
              </a:rPr>
              <a:t>, SO</a:t>
            </a:r>
            <a:r>
              <a:rPr lang="vi-VN" altLang="en-US" sz="2600" b="1" baseline="-25000" smtClean="0">
                <a:solidFill>
                  <a:srgbClr val="FF0000"/>
                </a:solidFill>
              </a:rPr>
              <a:t>3</a:t>
            </a:r>
            <a:r>
              <a:rPr lang="vi-VN" altLang="en-US" sz="2600" b="1" smtClean="0">
                <a:solidFill>
                  <a:srgbClr val="FF0000"/>
                </a:solidFill>
              </a:rPr>
              <a:t>? 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Biết O hóa trị II.</a:t>
            </a:r>
            <a:endParaRPr lang="vi-VN" altLang="en-US" sz="2600" b="1" dirty="0">
              <a:solidFill>
                <a:srgbClr val="FF0000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838200" y="4267200"/>
            <a:ext cx="7656830" cy="129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tx1"/>
                </a:solidFill>
              </a:rPr>
              <a:t>Qua các ví dụ trên, em có nhận xét gì? Hóa trị của các nguyên tố trên được xác định bằng cách nào?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446" y="4343481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vi-VN" sz="54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?</a:t>
            </a:r>
            <a:endParaRPr lang="vi-VN" sz="5400" b="1" cap="all" spc="0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2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152400" y="127099"/>
            <a:ext cx="8651240" cy="1292662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vi-VN"/>
            </a:defPPr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600" b="1" dirty="0" smtClean="0">
                <a:solidFill>
                  <a:srgbClr val="FF0000"/>
                </a:solidFill>
              </a:rPr>
              <a:t>Hãy cho biết hóa trị của các nhóm nguyên tử (SO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4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), (NO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3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), (PO4)  trong  các hợp chất H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2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SO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4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, HNO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3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, H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3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PO</a:t>
            </a:r>
            <a:r>
              <a:rPr lang="vi-VN" altLang="en-US" sz="2600" b="1" baseline="-25000" dirty="0" smtClean="0">
                <a:solidFill>
                  <a:srgbClr val="FF0000"/>
                </a:solidFill>
              </a:rPr>
              <a:t>4</a:t>
            </a:r>
            <a:r>
              <a:rPr lang="vi-VN" altLang="en-US" sz="2600" b="1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838200" y="1775460"/>
            <a:ext cx="765683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tx1"/>
                </a:solidFill>
              </a:rPr>
              <a:t>Theo em, hóa trị của các nhóm nguyên tử liên kết với H được xác định như thế nào? </a:t>
            </a:r>
          </a:p>
        </p:txBody>
      </p:sp>
      <p:sp>
        <p:nvSpPr>
          <p:cNvPr id="3" name="Rectangle 16"/>
          <p:cNvSpPr/>
          <p:nvPr/>
        </p:nvSpPr>
        <p:spPr>
          <a:xfrm>
            <a:off x="304646" y="1667470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vi-VN" sz="54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5400" b="1" cap="all" spc="0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67360" y="2689860"/>
            <a:ext cx="833628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accent2">
                    <a:lumMod val="75000"/>
                  </a:schemeClr>
                </a:solidFill>
              </a:rPr>
              <a:t>HS xem hóa trị của 1 số nguyên tố (</a:t>
            </a:r>
            <a:r>
              <a:rPr lang="vi-VN" altLang="en-US" sz="2600" b="1" dirty="0">
                <a:solidFill>
                  <a:schemeClr val="accent2">
                    <a:lumMod val="75000"/>
                  </a:schemeClr>
                </a:solidFill>
                <a:sym typeface="+mn-ea"/>
              </a:rPr>
              <a:t>bảng 1 trang 42 SGK) và n</a:t>
            </a:r>
            <a:r>
              <a:rPr lang="vi-VN" altLang="en-US" sz="2600" b="1" dirty="0">
                <a:solidFill>
                  <a:schemeClr val="accent2">
                    <a:lumMod val="75000"/>
                  </a:schemeClr>
                </a:solidFill>
              </a:rPr>
              <a:t>hóm nguyên tử (bảng 2 trang 43 SGK)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28600" y="0"/>
            <a:ext cx="84582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800" b="1" dirty="0">
                <a:solidFill>
                  <a:srgbClr val="0000FF"/>
                </a:solidFill>
              </a:rPr>
              <a:t>I. QUY TẮC HÓA TRỊ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04800" y="457200"/>
            <a:ext cx="8458200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700" b="1" dirty="0">
                <a:solidFill>
                  <a:srgbClr val="00B050"/>
                </a:solidFill>
              </a:rPr>
              <a:t>1. Quy tắc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23215" y="914400"/>
            <a:ext cx="827659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tx1"/>
                </a:solidFill>
              </a:rPr>
              <a:t>Công thức chung của hợp chất 2 nguyên tố được viết như thế nào?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352587" y="1218987"/>
            <a:ext cx="899160" cy="724455"/>
            <a:chOff x="1619672" y="1910160"/>
            <a:chExt cx="899160" cy="724455"/>
          </a:xfrm>
        </p:grpSpPr>
        <p:sp>
          <p:nvSpPr>
            <p:cNvPr id="91155" name="Text Box 19"/>
            <p:cNvSpPr txBox="1">
              <a:spLocks noChangeArrowheads="1"/>
            </p:cNvSpPr>
            <p:nvPr/>
          </p:nvSpPr>
          <p:spPr bwMode="auto">
            <a:xfrm>
              <a:off x="1619672" y="2143125"/>
              <a:ext cx="899160" cy="491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600" b="1" dirty="0" err="1" smtClean="0">
                  <a:solidFill>
                    <a:srgbClr val="7030A0"/>
                  </a:solidFill>
                </a:rPr>
                <a:t>A</a:t>
              </a:r>
              <a:r>
                <a:rPr lang="en-US" altLang="vi-VN" sz="2600" b="1" baseline="-25000" dirty="0" err="1" smtClean="0">
                  <a:solidFill>
                    <a:srgbClr val="7030A0"/>
                  </a:solidFill>
                </a:rPr>
                <a:t>x</a:t>
              </a:r>
              <a:r>
                <a:rPr lang="en-US" altLang="vi-VN" sz="2600" b="1" dirty="0" err="1" smtClean="0">
                  <a:solidFill>
                    <a:srgbClr val="7030A0"/>
                  </a:solidFill>
                </a:rPr>
                <a:t>B</a:t>
              </a:r>
              <a:r>
                <a:rPr lang="en-US" altLang="vi-VN" sz="2600" b="1" baseline="-25000" dirty="0" err="1" smtClean="0">
                  <a:solidFill>
                    <a:srgbClr val="7030A0"/>
                  </a:solidFill>
                </a:rPr>
                <a:t>y</a:t>
              </a:r>
            </a:p>
          </p:txBody>
        </p:sp>
        <p:sp>
          <p:nvSpPr>
            <p:cNvPr id="91156" name="Rectangle 20"/>
            <p:cNvSpPr>
              <a:spLocks noChangeArrowheads="1"/>
            </p:cNvSpPr>
            <p:nvPr/>
          </p:nvSpPr>
          <p:spPr bwMode="auto">
            <a:xfrm>
              <a:off x="1763688" y="1910160"/>
              <a:ext cx="69024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sz="2000" b="1" dirty="0" smtClean="0">
                  <a:solidFill>
                    <a:srgbClr val="7030A0"/>
                  </a:solidFill>
                </a:rPr>
                <a:t>a   b</a:t>
              </a:r>
            </a:p>
          </p:txBody>
        </p:sp>
      </p:grpSp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320859" y="2011949"/>
            <a:ext cx="8502805" cy="89154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vi-VN"/>
            </a:defPPr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rgbClr val="FF0000"/>
                </a:solidFill>
                <a:sym typeface="+mn-ea"/>
              </a:rPr>
              <a:t>Hãy so sánh các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tích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số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x.a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và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y.b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trong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các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hợp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chất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vi-VN" sz="2600" b="1" dirty="0" err="1" smtClean="0">
                <a:solidFill>
                  <a:srgbClr val="FF0000"/>
                </a:solidFill>
                <a:sym typeface="+mn-ea"/>
              </a:rPr>
              <a:t>sau</a:t>
            </a:r>
            <a:r>
              <a:rPr lang="en-US" altLang="vi-VN" sz="2600" b="1" dirty="0" smtClean="0">
                <a:solidFill>
                  <a:srgbClr val="FF0000"/>
                </a:solidFill>
                <a:sym typeface="+mn-ea"/>
              </a:rPr>
              <a:t>:</a:t>
            </a:r>
          </a:p>
        </p:txBody>
      </p:sp>
      <p:graphicFrame>
        <p:nvGraphicFramePr>
          <p:cNvPr id="3" name="Group 49"/>
          <p:cNvGraphicFramePr>
            <a:graphicFrameLocks noGrp="1"/>
          </p:cNvGraphicFramePr>
          <p:nvPr/>
        </p:nvGraphicFramePr>
        <p:xfrm>
          <a:off x="1161729" y="2974613"/>
          <a:ext cx="5978525" cy="2414016"/>
        </p:xfrm>
        <a:graphic>
          <a:graphicData uri="http://schemas.openxmlformats.org/drawingml/2006/table">
            <a:tbl>
              <a:tblPr/>
              <a:tblGrid>
                <a:gridCol w="1630363"/>
                <a:gridCol w="2174875"/>
                <a:gridCol w="2173287"/>
              </a:tblGrid>
              <a:tr h="412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vi-VN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x </a:t>
                      </a:r>
                      <a:r>
                        <a:rPr kumimoji="0" lang="vi-V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.</a:t>
                      </a:r>
                      <a:r>
                        <a:rPr kumimoji="0" lang="en-US" altLang="vi-V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a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y .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4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vi-V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kumimoji="0" lang="en-US" altLang="vi-VN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III</a:t>
                      </a:r>
                      <a:r>
                        <a:rPr kumimoji="0" lang="vi-V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vi-V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altLang="vi-VN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kumimoji="0" lang="vi-V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kumimoji="0" lang="en-US" altLang="vi-VN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vi-V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  Al</a:t>
                      </a:r>
                      <a:r>
                        <a:rPr kumimoji="0" lang="vi-VN" altLang="en-US" sz="2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2</a:t>
                      </a:r>
                      <a:r>
                        <a:rPr kumimoji="0" lang="vi-V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O</a:t>
                      </a:r>
                      <a:r>
                        <a:rPr kumimoji="0" lang="vi-VN" altLang="en-US" sz="2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sym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 </a:t>
                      </a:r>
                      <a:r>
                        <a:rPr kumimoji="0" lang="vi-VN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   </a:t>
                      </a:r>
                      <a:r>
                        <a:rPr kumimoji="0" lang="en-US" altLang="vi-V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II</a:t>
                      </a:r>
                      <a:endParaRPr kumimoji="0" lang="en-US" altLang="vi-V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 </a:t>
                      </a:r>
                      <a:r>
                        <a:rPr kumimoji="0" lang="vi-VN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H</a:t>
                      </a:r>
                      <a:r>
                        <a:rPr kumimoji="0" lang="vi-VN" altLang="en-US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2</a:t>
                      </a:r>
                      <a:r>
                        <a:rPr kumimoji="0" lang="vi-VN" altLang="en-US" sz="2600" b="0" i="0" u="none" strike="noStrike" cap="none" normalizeH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vi-VN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9600" y="5791200"/>
            <a:ext cx="814197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tx1"/>
                </a:solidFill>
              </a:rPr>
              <a:t>Qua ví dụ trên, em hãy rút ra kết luận về quy tắc hóa trị?</a:t>
            </a:r>
          </a:p>
        </p:txBody>
      </p:sp>
      <p:sp>
        <p:nvSpPr>
          <p:cNvPr id="6" name="Rectangle 16"/>
          <p:cNvSpPr/>
          <p:nvPr/>
        </p:nvSpPr>
        <p:spPr>
          <a:xfrm>
            <a:off x="76046" y="5715081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vi-VN" sz="54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5400" b="1" cap="all" spc="0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5" grpId="0" bldLvl="0" animBg="1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04800" y="0"/>
            <a:ext cx="9250045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700" b="1" dirty="0">
                <a:solidFill>
                  <a:srgbClr val="00B050"/>
                </a:solidFill>
              </a:rPr>
              <a:t>2. Vận dụng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28600" y="533400"/>
            <a:ext cx="8373110" cy="1691640"/>
          </a:xfrm>
          <a:prstGeom prst="rect">
            <a:avLst/>
          </a:prstGeom>
          <a:noFill/>
          <a:ln w="19050" cmpd="sng">
            <a:solidFill>
              <a:srgbClr val="00339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accent3">
                    <a:lumMod val="75000"/>
                  </a:schemeClr>
                </a:solidFill>
              </a:rPr>
              <a:t>HS đọc ví dụ trong SGK trang 36, để biết cách:</a:t>
            </a:r>
          </a:p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accent3">
                    <a:lumMod val="75000"/>
                  </a:schemeClr>
                </a:solidFill>
              </a:rPr>
              <a:t>+ Tính hóa trị của một nguyên tố</a:t>
            </a:r>
          </a:p>
          <a:p>
            <a:pPr algn="just"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chemeClr val="accent3">
                    <a:lumMod val="75000"/>
                  </a:schemeClr>
                </a:solidFill>
              </a:rPr>
              <a:t>+ Lập công thức hóa học của hợp chất theo hóa trị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607" y="2971676"/>
            <a:ext cx="8460432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VD1:</a:t>
            </a:r>
            <a:r>
              <a:rPr lang="en-US" sz="2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6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II?</a:t>
            </a:r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325120" y="3352800"/>
            <a:ext cx="8742680" cy="1917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alt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VD2: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Zn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ZnCl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b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FeSO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II.</a:t>
            </a:r>
            <a:endParaRPr lang="vi-VN" sz="2600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04800" y="5181600"/>
            <a:ext cx="8473440" cy="491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600" b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VD3: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 hóa học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(IV)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04800" y="5791200"/>
            <a:ext cx="8412480" cy="891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600" b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VD4: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 hóa học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600" b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endParaRPr lang="en-US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355407" y="2412876"/>
            <a:ext cx="8460432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 sinh làm các bài tập vận dụng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 bldLvl="0" animBg="1"/>
      <p:bldP spid="10" grpId="0"/>
      <p:bldP spid="4" grpId="0"/>
      <p:bldP spid="4" grpId="1"/>
      <p:bldP spid="5" grpId="0" bldLvl="0" animBg="1"/>
      <p:bldP spid="6" grpId="0" animBg="1"/>
      <p:bldP spid="6" grpId="1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6324600" y="3352800"/>
          <a:ext cx="27432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CS ChemDraw Drawing" r:id="rId3" imgW="609600" imgH="814070" progId="ChemDraw.Document.6.0">
                  <p:embed/>
                </p:oleObj>
              </mc:Choice>
              <mc:Fallback>
                <p:oleObj name="CS ChemDraw Drawing" r:id="rId3" imgW="609600" imgH="814070" progId="ChemDraw.Document.6.0">
                  <p:embed/>
                  <p:pic>
                    <p:nvPicPr>
                      <p:cNvPr id="0" name="Picture 10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352800"/>
                        <a:ext cx="27432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8056563" y="4662488"/>
            <a:ext cx="80962" cy="177800"/>
          </a:xfrm>
          <a:prstGeom prst="ellipse">
            <a:avLst/>
          </a:prstGeom>
          <a:solidFill>
            <a:srgbClr val="21C325"/>
          </a:solidFill>
          <a:ln w="19050">
            <a:solidFill>
              <a:srgbClr val="FF33CC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4"/>
          <p:cNvSpPr>
            <a:spLocks noChangeArrowheads="1"/>
          </p:cNvSpPr>
          <p:nvPr/>
        </p:nvSpPr>
        <p:spPr bwMode="auto">
          <a:xfrm flipV="1">
            <a:off x="7010400" y="6111875"/>
            <a:ext cx="74613" cy="74613"/>
          </a:xfrm>
          <a:prstGeom prst="ellipse">
            <a:avLst/>
          </a:prstGeom>
          <a:solidFill>
            <a:srgbClr val="5F5FD7"/>
          </a:solidFill>
          <a:ln w="9525">
            <a:solidFill>
              <a:srgbClr val="21C325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 flipV="1">
            <a:off x="7467600" y="6107113"/>
            <a:ext cx="79375" cy="79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hlink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6"/>
          <p:cNvSpPr>
            <a:spLocks noChangeArrowheads="1"/>
          </p:cNvSpPr>
          <p:nvPr/>
        </p:nvSpPr>
        <p:spPr bwMode="auto">
          <a:xfrm flipV="1">
            <a:off x="7696200" y="5959475"/>
            <a:ext cx="74613" cy="74613"/>
          </a:xfrm>
          <a:prstGeom prst="ellipse">
            <a:avLst/>
          </a:prstGeom>
          <a:solidFill>
            <a:srgbClr val="21C325"/>
          </a:solidFill>
          <a:ln w="9525">
            <a:solidFill>
              <a:schemeClr val="hlink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 bwMode="auto">
          <a:xfrm>
            <a:off x="4137025" y="2876550"/>
            <a:ext cx="674688" cy="695325"/>
            <a:chOff x="2608" y="1877"/>
            <a:chExt cx="562" cy="562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608" y="1877"/>
              <a:ext cx="562" cy="562"/>
            </a:xfrm>
            <a:prstGeom prst="ellipse">
              <a:avLst/>
            </a:prstGeom>
            <a:solidFill>
              <a:srgbClr val="FFFF00"/>
            </a:solidFill>
            <a:ln w="76200">
              <a:solidFill>
                <a:srgbClr val="009900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2894" y="1989"/>
              <a:ext cx="0" cy="343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 rot="-5400000">
              <a:off x="2895" y="1990"/>
              <a:ext cx="0" cy="343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 bwMode="auto">
          <a:xfrm rot="2903534">
            <a:off x="2101851" y="731837"/>
            <a:ext cx="4614862" cy="4640263"/>
            <a:chOff x="1136" y="712"/>
            <a:chExt cx="2907" cy="2923"/>
          </a:xfrm>
        </p:grpSpPr>
        <p:sp>
          <p:nvSpPr>
            <p:cNvPr id="28" name="Oval 27"/>
            <p:cNvSpPr>
              <a:spLocks noChangeArrowheads="1"/>
            </p:cNvSpPr>
            <p:nvPr/>
          </p:nvSpPr>
          <p:spPr bwMode="auto">
            <a:xfrm rot="19215978">
              <a:off x="2260" y="713"/>
              <a:ext cx="809" cy="2907"/>
            </a:xfrm>
            <a:prstGeom prst="ellipse">
              <a:avLst/>
            </a:prstGeom>
            <a:noFill/>
            <a:ln w="76200">
              <a:solidFill>
                <a:srgbClr val="66FF66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 rot="-5146959">
              <a:off x="2185" y="729"/>
              <a:ext cx="809" cy="2907"/>
            </a:xfrm>
            <a:prstGeom prst="ellipse">
              <a:avLst/>
            </a:prstGeom>
            <a:noFill/>
            <a:ln w="76200">
              <a:solidFill>
                <a:srgbClr val="66FF66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 rot="23553913">
              <a:off x="2234" y="728"/>
              <a:ext cx="809" cy="2907"/>
            </a:xfrm>
            <a:prstGeom prst="ellipse">
              <a:avLst/>
            </a:prstGeom>
            <a:noFill/>
            <a:ln w="76200">
              <a:solidFill>
                <a:srgbClr val="66FF66"/>
              </a:solidFill>
              <a:rou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endParaRPr>
            </a:p>
          </p:txBody>
        </p:sp>
      </p:grp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3090863" y="3813175"/>
            <a:ext cx="217487" cy="21748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1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5145088" y="2011363"/>
            <a:ext cx="217487" cy="217487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1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384550" y="1254125"/>
            <a:ext cx="217488" cy="217488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1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1524000" y="1752600"/>
            <a:ext cx="6400800" cy="1938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rgbClr val="CC0099"/>
                </a:solidFill>
                <a:latin typeface="Segoe Script" panose="030B0504020000000003" pitchFamily="34" charset="0"/>
                <a:cs typeface="Times New Roman" panose="02020603050405020304" pitchFamily="18" charset="0"/>
              </a:rPr>
              <a:t>CẢM ƠN CÁC EM </a:t>
            </a:r>
            <a:r>
              <a:rPr lang="vi-VN" altLang="en-US" sz="4000" b="1" dirty="0" smtClean="0">
                <a:solidFill>
                  <a:srgbClr val="CC0099"/>
                </a:solidFill>
                <a:latin typeface="Segoe Script" panose="030B0504020000000003" pitchFamily="34" charset="0"/>
                <a:cs typeface="Times New Roman" panose="02020603050405020304" pitchFamily="18" charset="0"/>
              </a:rPr>
              <a:t>ĐÃ THEO DÕI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7962900" y="5334000"/>
            <a:ext cx="381000" cy="457200"/>
          </a:xfrm>
          <a:prstGeom prst="ellipse">
            <a:avLst/>
          </a:prstGeom>
          <a:solidFill>
            <a:srgbClr val="00FE00"/>
          </a:solidFill>
          <a:ln w="9525">
            <a:solidFill>
              <a:srgbClr val="00FE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21"/>
          <p:cNvSpPr>
            <a:spLocks noChangeArrowheads="1"/>
          </p:cNvSpPr>
          <p:nvPr/>
        </p:nvSpPr>
        <p:spPr bwMode="auto">
          <a:xfrm>
            <a:off x="381000" y="5348288"/>
            <a:ext cx="914400" cy="9144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22"/>
          <p:cNvSpPr>
            <a:spLocks noChangeArrowheads="1"/>
          </p:cNvSpPr>
          <p:nvPr/>
        </p:nvSpPr>
        <p:spPr bwMode="auto">
          <a:xfrm rot="20906103">
            <a:off x="304800" y="4129088"/>
            <a:ext cx="762000" cy="8382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23"/>
          <p:cNvSpPr>
            <a:spLocks noChangeArrowheads="1"/>
          </p:cNvSpPr>
          <p:nvPr/>
        </p:nvSpPr>
        <p:spPr bwMode="auto">
          <a:xfrm rot="20906103">
            <a:off x="1676400" y="5653088"/>
            <a:ext cx="762000" cy="8382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24"/>
          <p:cNvSpPr>
            <a:spLocks noChangeArrowheads="1"/>
          </p:cNvSpPr>
          <p:nvPr/>
        </p:nvSpPr>
        <p:spPr bwMode="auto">
          <a:xfrm rot="1068249">
            <a:off x="388938" y="3000375"/>
            <a:ext cx="609600" cy="7620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25"/>
          <p:cNvSpPr>
            <a:spLocks noChangeArrowheads="1"/>
          </p:cNvSpPr>
          <p:nvPr/>
        </p:nvSpPr>
        <p:spPr bwMode="auto">
          <a:xfrm rot="1068249">
            <a:off x="3124200" y="5729288"/>
            <a:ext cx="609600" cy="7620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26"/>
          <p:cNvSpPr>
            <a:spLocks noChangeArrowheads="1"/>
          </p:cNvSpPr>
          <p:nvPr/>
        </p:nvSpPr>
        <p:spPr bwMode="auto">
          <a:xfrm rot="3053886">
            <a:off x="4332288" y="5911850"/>
            <a:ext cx="457200" cy="6096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27"/>
          <p:cNvSpPr>
            <a:spLocks noChangeArrowheads="1"/>
          </p:cNvSpPr>
          <p:nvPr/>
        </p:nvSpPr>
        <p:spPr bwMode="auto">
          <a:xfrm rot="3053886">
            <a:off x="304800" y="2071688"/>
            <a:ext cx="457200" cy="6096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28"/>
          <p:cNvSpPr>
            <a:spLocks noChangeArrowheads="1"/>
          </p:cNvSpPr>
          <p:nvPr/>
        </p:nvSpPr>
        <p:spPr bwMode="auto">
          <a:xfrm rot="4415213">
            <a:off x="5490369" y="6104731"/>
            <a:ext cx="382588" cy="390525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29"/>
          <p:cNvSpPr>
            <a:spLocks noChangeArrowheads="1"/>
          </p:cNvSpPr>
          <p:nvPr/>
        </p:nvSpPr>
        <p:spPr bwMode="auto">
          <a:xfrm>
            <a:off x="5581650" y="6186488"/>
            <a:ext cx="228600" cy="2286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" name="AutoShape 30"/>
          <p:cNvSpPr>
            <a:spLocks noChangeArrowheads="1"/>
          </p:cNvSpPr>
          <p:nvPr/>
        </p:nvSpPr>
        <p:spPr bwMode="auto">
          <a:xfrm>
            <a:off x="609600" y="5576888"/>
            <a:ext cx="381000" cy="3810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" name="AutoShape 31"/>
          <p:cNvSpPr>
            <a:spLocks noChangeArrowheads="1"/>
          </p:cNvSpPr>
          <p:nvPr/>
        </p:nvSpPr>
        <p:spPr bwMode="auto">
          <a:xfrm>
            <a:off x="476250" y="4319588"/>
            <a:ext cx="381000" cy="3810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7" name="AutoShape 32"/>
          <p:cNvSpPr>
            <a:spLocks noChangeArrowheads="1"/>
          </p:cNvSpPr>
          <p:nvPr/>
        </p:nvSpPr>
        <p:spPr bwMode="auto">
          <a:xfrm>
            <a:off x="476250" y="3138488"/>
            <a:ext cx="381000" cy="3810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8" name="AutoShape 33"/>
          <p:cNvSpPr>
            <a:spLocks noChangeArrowheads="1"/>
          </p:cNvSpPr>
          <p:nvPr/>
        </p:nvSpPr>
        <p:spPr bwMode="auto">
          <a:xfrm>
            <a:off x="381000" y="2224088"/>
            <a:ext cx="304800" cy="3048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9" name="AutoShape 34"/>
          <p:cNvSpPr>
            <a:spLocks noChangeArrowheads="1"/>
          </p:cNvSpPr>
          <p:nvPr/>
        </p:nvSpPr>
        <p:spPr bwMode="auto">
          <a:xfrm>
            <a:off x="1847850" y="5843588"/>
            <a:ext cx="381000" cy="3810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0" name="AutoShape 35"/>
          <p:cNvSpPr>
            <a:spLocks noChangeArrowheads="1"/>
          </p:cNvSpPr>
          <p:nvPr/>
        </p:nvSpPr>
        <p:spPr bwMode="auto">
          <a:xfrm>
            <a:off x="3238500" y="5900738"/>
            <a:ext cx="381000" cy="3810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" name="AutoShape 36"/>
          <p:cNvSpPr>
            <a:spLocks noChangeArrowheads="1"/>
          </p:cNvSpPr>
          <p:nvPr/>
        </p:nvSpPr>
        <p:spPr bwMode="auto">
          <a:xfrm>
            <a:off x="4362450" y="6015038"/>
            <a:ext cx="381000" cy="3810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" name="AutoShape 37"/>
          <p:cNvSpPr>
            <a:spLocks noChangeArrowheads="1"/>
          </p:cNvSpPr>
          <p:nvPr/>
        </p:nvSpPr>
        <p:spPr bwMode="auto">
          <a:xfrm rot="4415213">
            <a:off x="442119" y="1227931"/>
            <a:ext cx="382588" cy="390525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AutoShape 38"/>
          <p:cNvSpPr>
            <a:spLocks noChangeArrowheads="1"/>
          </p:cNvSpPr>
          <p:nvPr/>
        </p:nvSpPr>
        <p:spPr bwMode="auto">
          <a:xfrm>
            <a:off x="533400" y="1309688"/>
            <a:ext cx="228600" cy="228600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66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54" name="Object 44"/>
          <p:cNvGraphicFramePr>
            <a:graphicFrameLocks noChangeAspect="1"/>
          </p:cNvGraphicFramePr>
          <p:nvPr/>
        </p:nvGraphicFramePr>
        <p:xfrm>
          <a:off x="990600" y="90488"/>
          <a:ext cx="1600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CS ChemDraw Drawing" r:id="rId5" imgW="609600" imgH="814070" progId="ChemDraw.Document.6.0">
                  <p:embed/>
                </p:oleObj>
              </mc:Choice>
              <mc:Fallback>
                <p:oleObj name="CS ChemDraw Drawing" r:id="rId5" imgW="609600" imgH="814070" progId="ChemDraw.Document.6.0">
                  <p:embed/>
                  <p:pic>
                    <p:nvPicPr>
                      <p:cNvPr id="0" name="Picture 10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0488"/>
                        <a:ext cx="16002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2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7171E-6 L 3.33333E-6 0.07767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632 L 0.05 -0.0632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repeatCount="indefinite" ac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3.7037E-6 C -0.02483 0.01782 -0.02257 0.01527 -0.00938 0.0118 C -0.00104 0.00439 -0.00087 -0.00186 0.0085 -0.00602 C 0.01076 -0.0051 0.01302 -0.0044 0.0151 -0.00301 C 0.01753 -0.00139 0.0217 0.00301 0.0217 0.00324 " pathEditMode="relative" rAng="0" ptsTypes="ffffA">
                                      <p:cBhvr>
                                        <p:cTn id="1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6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1366 C -0.0184 -0.02987 -0.00799 -0.02639 -0.03108 -0.02269 C -0.04115 -0.01343 -0.04132 -0.0169 -0.05104 -0.02547 C -0.06128 -0.02223 -0.05694 -0.02269 -0.06441 -0.02269 " pathEditMode="relative" rAng="0" ptsTypes="fffA">
                                      <p:cBhvr>
                                        <p:cTn id="1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8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000"/>
                            </p:stCondLst>
                            <p:childTnLst>
                              <p:par>
                                <p:cTn id="156" presetID="1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3 -0.01042 C -0.02101 -0.04213 0.07344 0.05116 0.15712 0.19838 C 0.24288 0.34676 0.28611 0.49329 0.25486 0.52454 C 0.22482 0.55764 0.13003 0.46273 0.04496 0.31458 C -0.03959 0.16644 -0.08334 0.02107 -0.05243 -0.01042 Z " pathEditMode="fixed" rAng="-2241000" ptsTypes="fffff">
                                      <p:cBhvr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500"/>
                            </p:stCondLst>
                            <p:childTnLst>
                              <p:par>
                                <p:cTn id="159" presetID="1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847 -0.2007 C 0.26615 -0.23056 0.38333 -0.21227 0.38924 -0.16065 C 0.39653 -0.10926 0.28889 -0.04213 0.15122 -0.01296 C 0.01319 0.01667 -0.10382 -0.00208 -0.10938 -0.05324 C -0.11563 -0.10532 -0.00938 -0.17107 0.12847 -0.2007 Z " pathEditMode="fixed" rAng="-544080" ptsTypes="fffff">
                                      <p:cBhvr>
                                        <p:cTn id="1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7500"/>
                            </p:stCondLst>
                            <p:childTnLst>
                              <p:par>
                                <p:cTn id="162" presetID="1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28 -0.17222 C -0.00191 -0.16481 0.0118 -0.00949 -0.00851 0.17292 C -0.02969 0.35648 -0.0783 0.49838 -0.11667 0.49213 C -0.15469 0.4838 -0.1684 0.32824 -0.1467 0.1456 C -0.12604 -0.03796 -0.0783 -0.17917 -0.04028 -0.17222 Z " pathEditMode="fixed" rAng="0" ptsTypes="fffff">
                                      <p:cBhvr>
                                        <p:cTn id="1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3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500"/>
                            </p:stCondLst>
                            <p:childTnLst>
                              <p:par>
                                <p:cTn id="16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50" grpId="0" animBg="1"/>
      <p:bldP spid="51" grpId="0" animBg="1"/>
      <p:bldP spid="5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477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Oriel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</dc:creator>
  <cp:lastModifiedBy>dell</cp:lastModifiedBy>
  <cp:revision>70</cp:revision>
  <dcterms:created xsi:type="dcterms:W3CDTF">2019-11-22T12:42:00Z</dcterms:created>
  <dcterms:modified xsi:type="dcterms:W3CDTF">2021-09-05T13:33:48Z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1033-11.2.0.10101</vt:lpwstr>
  </property>
</Properties>
</file>